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8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TT Chocolates" panose="020B0604020202020204" charset="0"/>
      <p:regular r:id="rId19"/>
    </p:embeddedFont>
    <p:embeddedFont>
      <p:font typeface="TT Chocolates Bold" panose="020B0604020202020204" charset="0"/>
      <p:regular r:id="rId20"/>
    </p:embeddedFont>
    <p:embeddedFont>
      <p:font typeface="TT Chocolates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1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4" name="Freeform 4"/>
          <p:cNvSpPr/>
          <p:nvPr/>
        </p:nvSpPr>
        <p:spPr>
          <a:xfrm>
            <a:off x="0" y="-116594"/>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3234240" y="1100617"/>
            <a:ext cx="6056638" cy="329438"/>
          </a:xfrm>
          <a:prstGeom prst="rect">
            <a:avLst/>
          </a:prstGeom>
        </p:spPr>
        <p:txBody>
          <a:bodyPr lIns="0" tIns="0" rIns="0" bIns="0" rtlCol="0" anchor="t">
            <a:spAutoFit/>
          </a:bodyPr>
          <a:lstStyle/>
          <a:p>
            <a:pPr marL="0" lvl="0" indent="0">
              <a:lnSpc>
                <a:spcPts val="2595"/>
              </a:lnSpc>
            </a:pPr>
            <a:r>
              <a:rPr lang="en-US" sz="2199">
                <a:solidFill>
                  <a:srgbClr val="231076"/>
                </a:solidFill>
                <a:latin typeface="TT Chocolates Bold"/>
              </a:rPr>
              <a:t>UNIVERSITY OF BASRAH / COLLEGE OF SCIENCE  </a:t>
            </a:r>
          </a:p>
        </p:txBody>
      </p:sp>
      <p:sp>
        <p:nvSpPr>
          <p:cNvPr id="7" name="TextBox 7"/>
          <p:cNvSpPr txBox="1"/>
          <p:nvPr/>
        </p:nvSpPr>
        <p:spPr>
          <a:xfrm>
            <a:off x="1118386" y="3013466"/>
            <a:ext cx="8972201" cy="327661"/>
          </a:xfrm>
          <a:prstGeom prst="rect">
            <a:avLst/>
          </a:prstGeom>
        </p:spPr>
        <p:txBody>
          <a:bodyPr lIns="0" tIns="0" rIns="0" bIns="0" rtlCol="0" anchor="t">
            <a:spAutoFit/>
          </a:bodyPr>
          <a:lstStyle/>
          <a:p>
            <a:pPr marL="0" lvl="0" indent="0">
              <a:lnSpc>
                <a:spcPts val="2400"/>
              </a:lnSpc>
            </a:pPr>
            <a:r>
              <a:rPr lang="en-US" sz="2400" dirty="0">
                <a:solidFill>
                  <a:srgbClr val="0E0340"/>
                </a:solidFill>
                <a:latin typeface="TT Chocolates Ultra-Bold"/>
              </a:rPr>
              <a:t>LECTURE  5</a:t>
            </a:r>
          </a:p>
        </p:txBody>
      </p:sp>
      <p:grpSp>
        <p:nvGrpSpPr>
          <p:cNvPr id="8" name="Group 8"/>
          <p:cNvGrpSpPr/>
          <p:nvPr/>
        </p:nvGrpSpPr>
        <p:grpSpPr>
          <a:xfrm>
            <a:off x="676263" y="7173506"/>
            <a:ext cx="7705737" cy="905344"/>
            <a:chOff x="0" y="0"/>
            <a:chExt cx="2168051" cy="254724"/>
          </a:xfrm>
        </p:grpSpPr>
        <p:sp>
          <p:nvSpPr>
            <p:cNvPr id="9" name="Freeform 9"/>
            <p:cNvSpPr/>
            <p:nvPr/>
          </p:nvSpPr>
          <p:spPr>
            <a:xfrm>
              <a:off x="0" y="0"/>
              <a:ext cx="2168051" cy="254724"/>
            </a:xfrm>
            <a:custGeom>
              <a:avLst/>
              <a:gdLst/>
              <a:ahLst/>
              <a:cxnLst/>
              <a:rect l="l" t="t" r="r" b="b"/>
              <a:pathLst>
                <a:path w="2168051" h="254724">
                  <a:moveTo>
                    <a:pt x="0" y="0"/>
                  </a:moveTo>
                  <a:lnTo>
                    <a:pt x="2168051" y="0"/>
                  </a:lnTo>
                  <a:lnTo>
                    <a:pt x="2168051" y="254724"/>
                  </a:lnTo>
                  <a:lnTo>
                    <a:pt x="0" y="254724"/>
                  </a:lnTo>
                  <a:close/>
                </a:path>
              </a:pathLst>
            </a:custGeom>
            <a:solidFill>
              <a:srgbClr val="F8F5FF"/>
            </a:solidFill>
            <a:ln w="9525" cap="sq">
              <a:solidFill>
                <a:srgbClr val="231076"/>
              </a:solidFill>
              <a:prstDash val="solid"/>
              <a:miter/>
            </a:ln>
          </p:spPr>
        </p:sp>
        <p:sp>
          <p:nvSpPr>
            <p:cNvPr id="10" name="TextBox 10"/>
            <p:cNvSpPr txBox="1"/>
            <p:nvPr/>
          </p:nvSpPr>
          <p:spPr>
            <a:xfrm>
              <a:off x="0" y="-19050"/>
              <a:ext cx="2168051" cy="273774"/>
            </a:xfrm>
            <a:prstGeom prst="rect">
              <a:avLst/>
            </a:prstGeom>
          </p:spPr>
          <p:txBody>
            <a:bodyPr lIns="34560" tIns="34560" rIns="34560" bIns="34560" rtlCol="0" anchor="ctr"/>
            <a:lstStyle/>
            <a:p>
              <a:pPr algn="ctr">
                <a:lnSpc>
                  <a:spcPts val="1161"/>
                </a:lnSpc>
              </a:pPr>
              <a:endParaRPr/>
            </a:p>
          </p:txBody>
        </p:sp>
      </p:grpSp>
      <p:sp>
        <p:nvSpPr>
          <p:cNvPr id="11" name="TextBox 11"/>
          <p:cNvSpPr txBox="1"/>
          <p:nvPr/>
        </p:nvSpPr>
        <p:spPr>
          <a:xfrm>
            <a:off x="1575712" y="4098235"/>
            <a:ext cx="15645488" cy="2577629"/>
          </a:xfrm>
          <a:prstGeom prst="rect">
            <a:avLst/>
          </a:prstGeom>
        </p:spPr>
        <p:txBody>
          <a:bodyPr wrap="square" lIns="0" tIns="0" rIns="0" bIns="0" rtlCol="0" anchor="t">
            <a:spAutoFit/>
          </a:bodyPr>
          <a:lstStyle/>
          <a:p>
            <a:pPr algn="ctr">
              <a:lnSpc>
                <a:spcPts val="6725"/>
              </a:lnSpc>
            </a:pPr>
            <a:r>
              <a:rPr lang="en-US" sz="5699" dirty="0">
                <a:solidFill>
                  <a:srgbClr val="FF3131"/>
                </a:solidFill>
                <a:latin typeface="TT Chocolates Bold"/>
              </a:rPr>
              <a:t>FACTORS AFFECTING THE GROWTH AND SURVIVAL OF MICRO-ORGANISMS IN FOODS</a:t>
            </a:r>
          </a:p>
          <a:p>
            <a:pPr algn="ctr">
              <a:lnSpc>
                <a:spcPts val="6725"/>
              </a:lnSpc>
              <a:spcBef>
                <a:spcPct val="0"/>
              </a:spcBef>
            </a:pPr>
            <a:endParaRPr lang="en-US" sz="5699" dirty="0">
              <a:solidFill>
                <a:srgbClr val="FF3131"/>
              </a:solidFill>
              <a:latin typeface="TT Chocolates Bold"/>
            </a:endParaRPr>
          </a:p>
        </p:txBody>
      </p:sp>
      <p:sp>
        <p:nvSpPr>
          <p:cNvPr id="12" name="TextBox 12"/>
          <p:cNvSpPr txBox="1"/>
          <p:nvPr/>
        </p:nvSpPr>
        <p:spPr>
          <a:xfrm>
            <a:off x="1008308" y="7449003"/>
            <a:ext cx="7380283" cy="438150"/>
          </a:xfrm>
          <a:prstGeom prst="rect">
            <a:avLst/>
          </a:prstGeom>
        </p:spPr>
        <p:txBody>
          <a:bodyPr lIns="0" tIns="0" rIns="0" bIns="0" rtlCol="0" anchor="t">
            <a:spAutoFit/>
          </a:bodyPr>
          <a:lstStyle/>
          <a:p>
            <a:pPr marL="0" lvl="0" indent="0" algn="l">
              <a:lnSpc>
                <a:spcPts val="3446"/>
              </a:lnSpc>
            </a:pPr>
            <a:r>
              <a:rPr lang="en-US" sz="2872" dirty="0">
                <a:solidFill>
                  <a:srgbClr val="0E0340"/>
                </a:solidFill>
                <a:latin typeface="TT Chocolates"/>
              </a:rPr>
              <a:t>Department of Pathological Analyses</a:t>
            </a:r>
          </a:p>
        </p:txBody>
      </p:sp>
      <p:grpSp>
        <p:nvGrpSpPr>
          <p:cNvPr id="13" name="Group 13"/>
          <p:cNvGrpSpPr/>
          <p:nvPr/>
        </p:nvGrpSpPr>
        <p:grpSpPr>
          <a:xfrm>
            <a:off x="1028700" y="8517969"/>
            <a:ext cx="6358478" cy="999286"/>
            <a:chOff x="0" y="0"/>
            <a:chExt cx="1674661" cy="263186"/>
          </a:xfrm>
        </p:grpSpPr>
        <p:sp>
          <p:nvSpPr>
            <p:cNvPr id="14" name="Freeform 14"/>
            <p:cNvSpPr/>
            <p:nvPr/>
          </p:nvSpPr>
          <p:spPr>
            <a:xfrm>
              <a:off x="0" y="0"/>
              <a:ext cx="1674661" cy="263186"/>
            </a:xfrm>
            <a:custGeom>
              <a:avLst/>
              <a:gdLst/>
              <a:ahLst/>
              <a:cxnLst/>
              <a:rect l="l" t="t" r="r" b="b"/>
              <a:pathLst>
                <a:path w="1674661" h="263186">
                  <a:moveTo>
                    <a:pt x="0" y="0"/>
                  </a:moveTo>
                  <a:lnTo>
                    <a:pt x="1674661" y="0"/>
                  </a:lnTo>
                  <a:lnTo>
                    <a:pt x="1674661" y="263186"/>
                  </a:lnTo>
                  <a:lnTo>
                    <a:pt x="0" y="263186"/>
                  </a:lnTo>
                  <a:close/>
                </a:path>
              </a:pathLst>
            </a:custGeom>
            <a:solidFill>
              <a:srgbClr val="FBFBF9"/>
            </a:solidFill>
          </p:spPr>
        </p:sp>
        <p:sp>
          <p:nvSpPr>
            <p:cNvPr id="15" name="TextBox 15"/>
            <p:cNvSpPr txBox="1"/>
            <p:nvPr/>
          </p:nvSpPr>
          <p:spPr>
            <a:xfrm>
              <a:off x="0" y="0"/>
              <a:ext cx="1674661" cy="263186"/>
            </a:xfrm>
            <a:prstGeom prst="rect">
              <a:avLst/>
            </a:prstGeom>
          </p:spPr>
          <p:txBody>
            <a:bodyPr lIns="165100" tIns="165100" rIns="165100" bIns="165100" rtlCol="0" anchor="ctr"/>
            <a:lstStyle/>
            <a:p>
              <a:pPr algn="ctr">
                <a:lnSpc>
                  <a:spcPts val="2595"/>
                </a:lnSpc>
              </a:pPr>
              <a:r>
                <a:rPr lang="en-US" sz="2199">
                  <a:solidFill>
                    <a:srgbClr val="000000"/>
                  </a:solidFill>
                  <a:latin typeface="TT Chocolates Bold"/>
                </a:rPr>
                <a:t>Presented by Prof.Dr. Saad S. Mahdi Al-amara</a:t>
              </a:r>
              <a:r>
                <a:rPr lang="en-US" sz="2199">
                  <a:solidFill>
                    <a:srgbClr val="FFFFFF"/>
                  </a:solidFill>
                  <a:latin typeface="TT Chocolates Bold"/>
                </a:rPr>
                <a:t>di Al-Amara</a:t>
              </a:r>
            </a:p>
          </p:txBody>
        </p:sp>
      </p:grpSp>
      <p:sp>
        <p:nvSpPr>
          <p:cNvPr id="16" name="Freeform 4"/>
          <p:cNvSpPr/>
          <p:nvPr/>
        </p:nvSpPr>
        <p:spPr>
          <a:xfrm>
            <a:off x="16764000" y="7149528"/>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3252363" y="2136022"/>
            <a:ext cx="10073667" cy="3126311"/>
          </a:xfrm>
          <a:custGeom>
            <a:avLst/>
            <a:gdLst/>
            <a:ahLst/>
            <a:cxnLst/>
            <a:rect l="l" t="t" r="r" b="b"/>
            <a:pathLst>
              <a:path w="10073667" h="3126311">
                <a:moveTo>
                  <a:pt x="0" y="0"/>
                </a:moveTo>
                <a:lnTo>
                  <a:pt x="10073667" y="0"/>
                </a:lnTo>
                <a:lnTo>
                  <a:pt x="10073667" y="3126310"/>
                </a:lnTo>
                <a:lnTo>
                  <a:pt x="0" y="3126310"/>
                </a:lnTo>
                <a:lnTo>
                  <a:pt x="0" y="0"/>
                </a:lnTo>
                <a:close/>
              </a:path>
            </a:pathLst>
          </a:custGeom>
          <a:blipFill>
            <a:blip r:embed="rId2"/>
            <a:stretch>
              <a:fillRect/>
            </a:stretch>
          </a:blipFill>
        </p:spPr>
      </p:sp>
      <p:sp>
        <p:nvSpPr>
          <p:cNvPr id="6" name="Freeform 6"/>
          <p:cNvSpPr/>
          <p:nvPr/>
        </p:nvSpPr>
        <p:spPr>
          <a:xfrm>
            <a:off x="3443957" y="5905364"/>
            <a:ext cx="10073667" cy="716446"/>
          </a:xfrm>
          <a:custGeom>
            <a:avLst/>
            <a:gdLst/>
            <a:ahLst/>
            <a:cxnLst/>
            <a:rect l="l" t="t" r="r" b="b"/>
            <a:pathLst>
              <a:path w="10073667" h="716446">
                <a:moveTo>
                  <a:pt x="0" y="0"/>
                </a:moveTo>
                <a:lnTo>
                  <a:pt x="10073667" y="0"/>
                </a:lnTo>
                <a:lnTo>
                  <a:pt x="10073667" y="716446"/>
                </a:lnTo>
                <a:lnTo>
                  <a:pt x="0" y="716446"/>
                </a:lnTo>
                <a:lnTo>
                  <a:pt x="0" y="0"/>
                </a:lnTo>
                <a:close/>
              </a:path>
            </a:pathLst>
          </a:custGeom>
          <a:blipFill>
            <a:blip r:embed="rId3"/>
            <a:stretch>
              <a:fillRect/>
            </a:stretch>
          </a:blipFill>
        </p:spPr>
      </p:sp>
      <p:sp>
        <p:nvSpPr>
          <p:cNvPr id="8" name="Freeform 4"/>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4"/>
          <p:cNvSpPr/>
          <p:nvPr/>
        </p:nvSpPr>
        <p:spPr>
          <a:xfrm>
            <a:off x="16764000" y="7069552"/>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266487" y="655469"/>
            <a:ext cx="8220373" cy="552323"/>
          </a:xfrm>
          <a:prstGeom prst="rect">
            <a:avLst/>
          </a:prstGeom>
        </p:spPr>
        <p:txBody>
          <a:bodyPr lIns="0" tIns="0" rIns="0" bIns="0" rtlCol="0" anchor="t">
            <a:spAutoFit/>
          </a:bodyPr>
          <a:lstStyle/>
          <a:p>
            <a:pPr>
              <a:lnSpc>
                <a:spcPts val="4365"/>
              </a:lnSpc>
              <a:spcBef>
                <a:spcPct val="0"/>
              </a:spcBef>
            </a:pPr>
            <a:r>
              <a:rPr lang="en-US" sz="3699" dirty="0">
                <a:solidFill>
                  <a:srgbClr val="FF3131"/>
                </a:solidFill>
                <a:latin typeface="TT Chocolates Bold"/>
              </a:rPr>
              <a:t>Intrinsic Factors (Substrate Limitations)</a:t>
            </a:r>
          </a:p>
        </p:txBody>
      </p:sp>
      <p:sp>
        <p:nvSpPr>
          <p:cNvPr id="6" name="TextBox 6"/>
          <p:cNvSpPr txBox="1"/>
          <p:nvPr/>
        </p:nvSpPr>
        <p:spPr>
          <a:xfrm>
            <a:off x="2667000" y="1640198"/>
            <a:ext cx="4409398" cy="532765"/>
          </a:xfrm>
          <a:prstGeom prst="rect">
            <a:avLst/>
          </a:prstGeom>
        </p:spPr>
        <p:txBody>
          <a:bodyPr wrap="square" lIns="0" tIns="0" rIns="0" bIns="0" rtlCol="0" anchor="t">
            <a:spAutoFit/>
          </a:bodyPr>
          <a:lstStyle/>
          <a:p>
            <a:pPr algn="ctr">
              <a:lnSpc>
                <a:spcPts val="4129"/>
              </a:lnSpc>
              <a:spcBef>
                <a:spcPct val="0"/>
              </a:spcBef>
            </a:pPr>
            <a:r>
              <a:rPr lang="en-US" sz="3499" dirty="0">
                <a:solidFill>
                  <a:srgbClr val="FF3131"/>
                </a:solidFill>
                <a:latin typeface="TT Chocolates Bold"/>
              </a:rPr>
              <a:t>Nutrient Content</a:t>
            </a:r>
          </a:p>
        </p:txBody>
      </p:sp>
      <p:sp>
        <p:nvSpPr>
          <p:cNvPr id="7" name="TextBox 7"/>
          <p:cNvSpPr txBox="1"/>
          <p:nvPr/>
        </p:nvSpPr>
        <p:spPr>
          <a:xfrm>
            <a:off x="1028700" y="2938526"/>
            <a:ext cx="17259300" cy="5524373"/>
          </a:xfrm>
          <a:prstGeom prst="rect">
            <a:avLst/>
          </a:prstGeom>
        </p:spPr>
        <p:txBody>
          <a:bodyPr lIns="0" tIns="0" rIns="0" bIns="0" rtlCol="0" anchor="t">
            <a:spAutoFit/>
          </a:bodyPr>
          <a:lstStyle/>
          <a:p>
            <a:pPr>
              <a:lnSpc>
                <a:spcPts val="4365"/>
              </a:lnSpc>
              <a:spcBef>
                <a:spcPct val="0"/>
              </a:spcBef>
            </a:pPr>
            <a:r>
              <a:rPr lang="en-US" sz="3699">
                <a:solidFill>
                  <a:srgbClr val="ED3457"/>
                </a:solidFill>
                <a:latin typeface="TT Chocolates Bold"/>
              </a:rPr>
              <a:t>The Common Nutrient Requirements</a:t>
            </a:r>
          </a:p>
          <a:p>
            <a:pPr>
              <a:lnSpc>
                <a:spcPts val="4365"/>
              </a:lnSpc>
              <a:spcBef>
                <a:spcPct val="0"/>
              </a:spcBef>
            </a:pPr>
            <a:endParaRPr lang="en-US" sz="3699">
              <a:solidFill>
                <a:srgbClr val="ED3457"/>
              </a:solidFill>
              <a:latin typeface="TT Chocolates Bold"/>
            </a:endParaRPr>
          </a:p>
          <a:p>
            <a:pPr>
              <a:lnSpc>
                <a:spcPts val="4365"/>
              </a:lnSpc>
              <a:spcBef>
                <a:spcPct val="0"/>
              </a:spcBef>
            </a:pPr>
            <a:r>
              <a:rPr lang="en-US" sz="3699">
                <a:solidFill>
                  <a:srgbClr val="040506"/>
                </a:solidFill>
                <a:latin typeface="TT Chocolates Bold"/>
              </a:rPr>
              <a:t>In order to grow and function normally, the microorganisms of importance in foods require the following:</a:t>
            </a:r>
          </a:p>
          <a:p>
            <a:pPr>
              <a:lnSpc>
                <a:spcPts val="4365"/>
              </a:lnSpc>
              <a:spcBef>
                <a:spcPct val="0"/>
              </a:spcBef>
            </a:pPr>
            <a:endParaRPr lang="en-US" sz="3699">
              <a:solidFill>
                <a:srgbClr val="040506"/>
              </a:solidFill>
              <a:latin typeface="TT Chocolates Bold"/>
            </a:endParaRPr>
          </a:p>
          <a:p>
            <a:pPr>
              <a:lnSpc>
                <a:spcPts val="4365"/>
              </a:lnSpc>
              <a:spcBef>
                <a:spcPct val="0"/>
              </a:spcBef>
            </a:pPr>
            <a:r>
              <a:rPr lang="en-US" sz="3699">
                <a:solidFill>
                  <a:srgbClr val="040506"/>
                </a:solidFill>
                <a:latin typeface="TT Chocolates Bold"/>
              </a:rPr>
              <a:t>1. water</a:t>
            </a:r>
          </a:p>
          <a:p>
            <a:pPr>
              <a:lnSpc>
                <a:spcPts val="4365"/>
              </a:lnSpc>
              <a:spcBef>
                <a:spcPct val="0"/>
              </a:spcBef>
            </a:pPr>
            <a:r>
              <a:rPr lang="en-US" sz="3699">
                <a:solidFill>
                  <a:srgbClr val="040506"/>
                </a:solidFill>
                <a:latin typeface="TT Chocolates Bold"/>
              </a:rPr>
              <a:t>2. source of energy</a:t>
            </a:r>
          </a:p>
          <a:p>
            <a:pPr>
              <a:lnSpc>
                <a:spcPts val="4365"/>
              </a:lnSpc>
              <a:spcBef>
                <a:spcPct val="0"/>
              </a:spcBef>
            </a:pPr>
            <a:r>
              <a:rPr lang="en-US" sz="3699">
                <a:solidFill>
                  <a:srgbClr val="040506"/>
                </a:solidFill>
                <a:latin typeface="TT Chocolates Bold"/>
              </a:rPr>
              <a:t>3. source of nitrogen</a:t>
            </a:r>
          </a:p>
          <a:p>
            <a:pPr>
              <a:lnSpc>
                <a:spcPts val="4365"/>
              </a:lnSpc>
              <a:spcBef>
                <a:spcPct val="0"/>
              </a:spcBef>
            </a:pPr>
            <a:r>
              <a:rPr lang="en-US" sz="3699">
                <a:solidFill>
                  <a:srgbClr val="040506"/>
                </a:solidFill>
                <a:latin typeface="TT Chocolates Bold"/>
              </a:rPr>
              <a:t>4. vitamins and related growth factors</a:t>
            </a:r>
          </a:p>
          <a:p>
            <a:pPr>
              <a:lnSpc>
                <a:spcPts val="4365"/>
              </a:lnSpc>
              <a:spcBef>
                <a:spcPct val="0"/>
              </a:spcBef>
            </a:pPr>
            <a:r>
              <a:rPr lang="en-US" sz="3699">
                <a:solidFill>
                  <a:srgbClr val="040506"/>
                </a:solidFill>
                <a:latin typeface="TT Chocolates Bold"/>
              </a:rPr>
              <a:t>5. minerals</a:t>
            </a:r>
          </a:p>
        </p:txBody>
      </p:sp>
      <p:sp>
        <p:nvSpPr>
          <p:cNvPr id="8" name="Freeform 4"/>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4"/>
          <p:cNvSpPr/>
          <p:nvPr/>
        </p:nvSpPr>
        <p:spPr>
          <a:xfrm>
            <a:off x="16637826"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5295" y="2408858"/>
            <a:ext cx="17477411" cy="6076823"/>
          </a:xfrm>
          <a:prstGeom prst="rect">
            <a:avLst/>
          </a:prstGeom>
        </p:spPr>
        <p:txBody>
          <a:bodyPr lIns="0" tIns="0" rIns="0" bIns="0" rtlCol="0" anchor="t">
            <a:spAutoFit/>
          </a:bodyPr>
          <a:lstStyle/>
          <a:p>
            <a:pPr marL="798821" lvl="1" indent="-399411">
              <a:lnSpc>
                <a:spcPts val="4365"/>
              </a:lnSpc>
              <a:buFont typeface="Arial"/>
              <a:buChar char="•"/>
            </a:pPr>
            <a:r>
              <a:rPr lang="en-US" sz="3699" dirty="0">
                <a:solidFill>
                  <a:srgbClr val="000000"/>
                </a:solidFill>
                <a:latin typeface="TT Chocolates Bold"/>
              </a:rPr>
              <a:t>Over 95% of microbial cell dry weight is composed of </a:t>
            </a:r>
            <a:r>
              <a:rPr lang="en-US" sz="3699" dirty="0" err="1">
                <a:solidFill>
                  <a:srgbClr val="000000"/>
                </a:solidFill>
                <a:latin typeface="TT Chocolates Bold"/>
              </a:rPr>
              <a:t>macroelements</a:t>
            </a:r>
            <a:r>
              <a:rPr lang="en-US" sz="3699" dirty="0">
                <a:solidFill>
                  <a:srgbClr val="000000"/>
                </a:solidFill>
                <a:latin typeface="TT Chocolates Bold"/>
              </a:rPr>
              <a:t> or macronutrients, including carbon, oxygen, hydrogen, nitrogen, sulfur, phosphorus, potassium, calcium, magnesium, and iron.</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 These elements are required by microorganisms in large amounts. The first six </a:t>
            </a:r>
            <a:r>
              <a:rPr lang="en-US" sz="3699" dirty="0" err="1">
                <a:solidFill>
                  <a:srgbClr val="000000"/>
                </a:solidFill>
                <a:latin typeface="TT Chocolates Bold"/>
              </a:rPr>
              <a:t>macroelements</a:t>
            </a:r>
            <a:r>
              <a:rPr lang="en-US" sz="3699" dirty="0">
                <a:solidFill>
                  <a:srgbClr val="000000"/>
                </a:solidFill>
                <a:latin typeface="TT Chocolates Bold"/>
              </a:rPr>
              <a:t> are components of carbohydrates, lipids, proteins, and nucleic acids. </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The remaining four </a:t>
            </a:r>
            <a:r>
              <a:rPr lang="en-US" sz="3699" dirty="0" err="1">
                <a:solidFill>
                  <a:srgbClr val="000000"/>
                </a:solidFill>
                <a:latin typeface="TT Chocolates Bold"/>
              </a:rPr>
              <a:t>macroelements</a:t>
            </a:r>
            <a:r>
              <a:rPr lang="en-US" sz="3699" dirty="0">
                <a:solidFill>
                  <a:srgbClr val="000000"/>
                </a:solidFill>
                <a:latin typeface="TT Chocolates Bold"/>
              </a:rPr>
              <a:t> exist as cations and play various roles, such as requiring potassium for enzyme activity, contributing to heat resistance in bacterial endospores, and stabilizing ribosomes and cell membranes.</a:t>
            </a:r>
          </a:p>
        </p:txBody>
      </p:sp>
      <p:sp>
        <p:nvSpPr>
          <p:cNvPr id="7" name="Freeform 4"/>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4"/>
          <p:cNvSpPr/>
          <p:nvPr/>
        </p:nvSpPr>
        <p:spPr>
          <a:xfrm>
            <a:off x="16864814"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51695" y="1260021"/>
            <a:ext cx="16964689" cy="8271495"/>
          </a:xfrm>
          <a:prstGeom prst="rect">
            <a:avLst/>
          </a:prstGeom>
        </p:spPr>
        <p:txBody>
          <a:bodyPr lIns="0" tIns="0" rIns="0" bIns="0" rtlCol="0" anchor="t">
            <a:spAutoFit/>
          </a:bodyPr>
          <a:lstStyle/>
          <a:p>
            <a:pPr>
              <a:lnSpc>
                <a:spcPts val="4293"/>
              </a:lnSpc>
            </a:pPr>
            <a:endParaRPr dirty="0"/>
          </a:p>
          <a:p>
            <a:pPr marL="785569" lvl="1" indent="-392785">
              <a:lnSpc>
                <a:spcPts val="4293"/>
              </a:lnSpc>
              <a:buFont typeface="Arial"/>
              <a:buChar char="•"/>
            </a:pPr>
            <a:r>
              <a:rPr lang="en-US" sz="3638" dirty="0">
                <a:solidFill>
                  <a:srgbClr val="000000"/>
                </a:solidFill>
                <a:latin typeface="TT Chocolates Bold"/>
              </a:rPr>
              <a:t> All organisms,  including  microorganisms,  require several micronutrients or trace elements besides macro elements. The micronutrients—manganese, zinc, cobalt, molybdenum, nickel, and copper—are needed by most cells. </a:t>
            </a:r>
          </a:p>
          <a:p>
            <a:pPr>
              <a:lnSpc>
                <a:spcPts val="4293"/>
              </a:lnSpc>
            </a:pPr>
            <a:endParaRPr lang="en-US" sz="3638" dirty="0">
              <a:solidFill>
                <a:srgbClr val="000000"/>
              </a:solidFill>
              <a:latin typeface="TT Chocolates Bold"/>
            </a:endParaRPr>
          </a:p>
          <a:p>
            <a:pPr marL="785569" lvl="1" indent="-392785">
              <a:lnSpc>
                <a:spcPts val="4293"/>
              </a:lnSpc>
              <a:buFont typeface="Arial"/>
              <a:buChar char="•"/>
            </a:pPr>
            <a:r>
              <a:rPr lang="en-US" sz="3638" dirty="0">
                <a:solidFill>
                  <a:srgbClr val="000000"/>
                </a:solidFill>
                <a:latin typeface="TT Chocolates Bold"/>
              </a:rPr>
              <a:t>The inability of an organism  to utilize a major  component of a food material  will limit its growth.</a:t>
            </a:r>
          </a:p>
          <a:p>
            <a:pPr>
              <a:lnSpc>
                <a:spcPts val="4293"/>
              </a:lnSpc>
            </a:pPr>
            <a:endParaRPr lang="en-US" sz="3638" dirty="0">
              <a:solidFill>
                <a:srgbClr val="000000"/>
              </a:solidFill>
              <a:latin typeface="TT Chocolates Bold"/>
            </a:endParaRPr>
          </a:p>
          <a:p>
            <a:pPr marL="785569" lvl="1" indent="-392785">
              <a:lnSpc>
                <a:spcPts val="4293"/>
              </a:lnSpc>
              <a:buFont typeface="Arial"/>
              <a:buChar char="•"/>
            </a:pPr>
            <a:r>
              <a:rPr lang="en-US" sz="3638" dirty="0">
                <a:solidFill>
                  <a:srgbClr val="000000"/>
                </a:solidFill>
                <a:latin typeface="TT Chocolates Bold"/>
              </a:rPr>
              <a:t> Thus, the ability to synthesize </a:t>
            </a:r>
            <a:r>
              <a:rPr lang="en-US" sz="3638" dirty="0" err="1">
                <a:solidFill>
                  <a:srgbClr val="000000"/>
                </a:solidFill>
                <a:latin typeface="TT Chocolates Bold"/>
              </a:rPr>
              <a:t>amylolytic</a:t>
            </a:r>
            <a:r>
              <a:rPr lang="en-US" sz="3638" dirty="0">
                <a:solidFill>
                  <a:srgbClr val="000000"/>
                </a:solidFill>
                <a:latin typeface="TT Chocolates Bold"/>
              </a:rPr>
              <a:t> (starch  degrading)  enzymes will favor  the growth of an organism  on cereals and other farinaceous  products.  </a:t>
            </a:r>
          </a:p>
          <a:p>
            <a:pPr>
              <a:lnSpc>
                <a:spcPts val="4293"/>
              </a:lnSpc>
            </a:pPr>
            <a:endParaRPr lang="en-US" sz="3638" dirty="0">
              <a:solidFill>
                <a:srgbClr val="000000"/>
              </a:solidFill>
              <a:latin typeface="TT Chocolates Bold"/>
            </a:endParaRPr>
          </a:p>
          <a:p>
            <a:pPr marL="785569" lvl="1" indent="-392785">
              <a:lnSpc>
                <a:spcPts val="4293"/>
              </a:lnSpc>
              <a:buFont typeface="Arial"/>
              <a:buChar char="•"/>
            </a:pPr>
            <a:r>
              <a:rPr lang="en-US" sz="3638" dirty="0">
                <a:solidFill>
                  <a:srgbClr val="000000"/>
                </a:solidFill>
                <a:latin typeface="TT Chocolates Bold"/>
              </a:rPr>
              <a:t>The addition of fruits containing sucrose and other sugars to yoghurt increases the range of carbohydrates available and allows the </a:t>
            </a:r>
            <a:r>
              <a:rPr lang="en-US" sz="3638" dirty="0" err="1">
                <a:solidFill>
                  <a:srgbClr val="000000"/>
                </a:solidFill>
                <a:latin typeface="TT Chocolates Bold"/>
              </a:rPr>
              <a:t>developmentof</a:t>
            </a:r>
            <a:r>
              <a:rPr lang="en-US" sz="3638" dirty="0">
                <a:solidFill>
                  <a:srgbClr val="000000"/>
                </a:solidFill>
                <a:latin typeface="TT Chocolates Bold"/>
              </a:rPr>
              <a:t> a more diverse spoilage microﬂora of yeasts.</a:t>
            </a:r>
          </a:p>
          <a:p>
            <a:pPr>
              <a:lnSpc>
                <a:spcPts val="4293"/>
              </a:lnSpc>
            </a:pPr>
            <a:endParaRPr lang="en-US" sz="3638" dirty="0">
              <a:solidFill>
                <a:srgbClr val="000000"/>
              </a:solidFill>
              <a:latin typeface="TT Chocolates Bold"/>
            </a:endParaRPr>
          </a:p>
        </p:txBody>
      </p:sp>
      <p:sp>
        <p:nvSpPr>
          <p:cNvPr id="5" name="Freeform 4"/>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375916" y="1169847"/>
            <a:ext cx="3666083" cy="552323"/>
          </a:xfrm>
          <a:prstGeom prst="rect">
            <a:avLst/>
          </a:prstGeom>
        </p:spPr>
        <p:txBody>
          <a:bodyPr lIns="0" tIns="0" rIns="0" bIns="0" rtlCol="0" anchor="t">
            <a:spAutoFit/>
          </a:bodyPr>
          <a:lstStyle/>
          <a:p>
            <a:pPr algn="ctr">
              <a:lnSpc>
                <a:spcPts val="4365"/>
              </a:lnSpc>
              <a:spcBef>
                <a:spcPct val="0"/>
              </a:spcBef>
            </a:pPr>
            <a:r>
              <a:rPr lang="en-US" sz="3699">
                <a:solidFill>
                  <a:srgbClr val="FF3131"/>
                </a:solidFill>
                <a:latin typeface="TT Chocolates Bold"/>
              </a:rPr>
              <a:t>Microbial Growth </a:t>
            </a:r>
          </a:p>
        </p:txBody>
      </p:sp>
      <p:sp>
        <p:nvSpPr>
          <p:cNvPr id="6" name="TextBox 6"/>
          <p:cNvSpPr txBox="1"/>
          <p:nvPr/>
        </p:nvSpPr>
        <p:spPr>
          <a:xfrm>
            <a:off x="847725" y="2370350"/>
            <a:ext cx="17082444" cy="1609344"/>
          </a:xfrm>
          <a:prstGeom prst="rect">
            <a:avLst/>
          </a:prstGeom>
        </p:spPr>
        <p:txBody>
          <a:bodyPr lIns="0" tIns="0" rIns="0" bIns="0" rtlCol="0" anchor="t">
            <a:spAutoFit/>
          </a:bodyPr>
          <a:lstStyle/>
          <a:p>
            <a:pPr marL="777240" lvl="1" indent="-388620">
              <a:lnSpc>
                <a:spcPts val="4248"/>
              </a:lnSpc>
              <a:buFont typeface="Arial"/>
              <a:buChar char="•"/>
            </a:pPr>
            <a:r>
              <a:rPr lang="en-US" sz="3600" dirty="0">
                <a:solidFill>
                  <a:srgbClr val="000000"/>
                </a:solidFill>
                <a:latin typeface="TT Chocolates Bold"/>
              </a:rPr>
              <a:t>Growth is the increase in cellular components due to microorganisms reproducing through processes like budding or binary fission, resulting in two progeny of approximately equal size .</a:t>
            </a:r>
          </a:p>
        </p:txBody>
      </p:sp>
      <p:sp>
        <p:nvSpPr>
          <p:cNvPr id="7" name="TextBox 7"/>
          <p:cNvSpPr txBox="1"/>
          <p:nvPr/>
        </p:nvSpPr>
        <p:spPr>
          <a:xfrm>
            <a:off x="338974" y="4353994"/>
            <a:ext cx="17111920" cy="3209544"/>
          </a:xfrm>
          <a:prstGeom prst="rect">
            <a:avLst/>
          </a:prstGeom>
        </p:spPr>
        <p:txBody>
          <a:bodyPr lIns="0" tIns="0" rIns="0" bIns="0" rtlCol="0" anchor="t">
            <a:spAutoFit/>
          </a:bodyPr>
          <a:lstStyle/>
          <a:p>
            <a:pPr marL="777240" lvl="1" indent="-388620">
              <a:lnSpc>
                <a:spcPts val="4248"/>
              </a:lnSpc>
              <a:buFont typeface="Arial"/>
              <a:buChar char="•"/>
            </a:pPr>
            <a:r>
              <a:rPr lang="en-US" sz="3600" dirty="0">
                <a:solidFill>
                  <a:srgbClr val="000000"/>
                </a:solidFill>
                <a:latin typeface="TT Chocolates Bold"/>
              </a:rPr>
              <a:t>Growth occurs when cells become longer or larger, especially in </a:t>
            </a:r>
            <a:r>
              <a:rPr lang="en-US" sz="3600" dirty="0" err="1">
                <a:solidFill>
                  <a:srgbClr val="000000"/>
                </a:solidFill>
                <a:latin typeface="TT Chocolates Bold"/>
              </a:rPr>
              <a:t>coenocytic</a:t>
            </a:r>
            <a:r>
              <a:rPr lang="en-US" sz="3600" dirty="0">
                <a:solidFill>
                  <a:srgbClr val="000000"/>
                </a:solidFill>
                <a:latin typeface="TT Chocolates Bold"/>
              </a:rPr>
              <a:t> microorganisms where nuclear divisions are not accompanied by cell divisions.</a:t>
            </a:r>
          </a:p>
          <a:p>
            <a:pPr>
              <a:lnSpc>
                <a:spcPts val="4248"/>
              </a:lnSpc>
            </a:pPr>
            <a:endParaRPr lang="en-US" sz="3600" dirty="0">
              <a:solidFill>
                <a:srgbClr val="000000"/>
              </a:solidFill>
              <a:latin typeface="TT Chocolates Bold"/>
            </a:endParaRPr>
          </a:p>
          <a:p>
            <a:pPr marL="777240" lvl="1" indent="-388620">
              <a:lnSpc>
                <a:spcPts val="4248"/>
              </a:lnSpc>
              <a:buFont typeface="Arial"/>
              <a:buChar char="•"/>
            </a:pPr>
            <a:r>
              <a:rPr lang="en-US" sz="3600" dirty="0">
                <a:solidFill>
                  <a:srgbClr val="000000"/>
                </a:solidFill>
                <a:latin typeface="TT Chocolates Bold"/>
              </a:rPr>
              <a:t> Microbiologists typically study growth by tracking changes in the total population number, as individual microorganisms' growth and reproduction are not convenient to investigate.</a:t>
            </a:r>
          </a:p>
        </p:txBody>
      </p:sp>
      <p:sp>
        <p:nvSpPr>
          <p:cNvPr id="8" name="Freeform 4"/>
          <p:cNvSpPr/>
          <p:nvPr/>
        </p:nvSpPr>
        <p:spPr>
          <a:xfrm>
            <a:off x="0" y="-116594"/>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4"/>
          <p:cNvSpPr/>
          <p:nvPr/>
        </p:nvSpPr>
        <p:spPr>
          <a:xfrm>
            <a:off x="16864814"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156708" y="1038225"/>
            <a:ext cx="2863091" cy="564257"/>
          </a:xfrm>
          <a:prstGeom prst="rect">
            <a:avLst/>
          </a:prstGeom>
        </p:spPr>
        <p:txBody>
          <a:bodyPr wrap="square" lIns="0" tIns="0" rIns="0" bIns="0" rtlCol="0" anchor="t">
            <a:spAutoFit/>
          </a:bodyPr>
          <a:lstStyle/>
          <a:p>
            <a:pPr algn="ctr">
              <a:lnSpc>
                <a:spcPts val="4365"/>
              </a:lnSpc>
              <a:spcBef>
                <a:spcPct val="0"/>
              </a:spcBef>
            </a:pPr>
            <a:r>
              <a:rPr lang="en-US" sz="3699">
                <a:solidFill>
                  <a:srgbClr val="ED3457"/>
                </a:solidFill>
                <a:latin typeface="TT Chocolates Bold"/>
              </a:rPr>
              <a:t>Lag Phase</a:t>
            </a:r>
          </a:p>
        </p:txBody>
      </p:sp>
      <p:sp>
        <p:nvSpPr>
          <p:cNvPr id="5" name="TextBox 5"/>
          <p:cNvSpPr txBox="1"/>
          <p:nvPr/>
        </p:nvSpPr>
        <p:spPr>
          <a:xfrm>
            <a:off x="689726" y="2022839"/>
            <a:ext cx="17259300" cy="7867015"/>
          </a:xfrm>
          <a:prstGeom prst="rect">
            <a:avLst/>
          </a:prstGeom>
        </p:spPr>
        <p:txBody>
          <a:bodyPr lIns="0" tIns="0" rIns="0" bIns="0" rtlCol="0" anchor="t">
            <a:spAutoFit/>
          </a:bodyPr>
          <a:lstStyle/>
          <a:p>
            <a:pPr marL="755642" lvl="1" indent="-377821">
              <a:lnSpc>
                <a:spcPts val="4129"/>
              </a:lnSpc>
              <a:buFont typeface="Arial"/>
              <a:buChar char="•"/>
            </a:pPr>
            <a:r>
              <a:rPr lang="en-US" sz="3499" dirty="0">
                <a:solidFill>
                  <a:srgbClr val="000000"/>
                </a:solidFill>
                <a:latin typeface="TT Chocolates Bold"/>
              </a:rPr>
              <a:t>The lag phase occurs when microorganisms are introduced into fresh culture medium, without immediate cell number increase.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This period is necessary for various reasons, such as old cells depleted of ATP, essential cofactors, and ribosomes, or the medium being different from the previous one.</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 The cells retool, replicate their DNA, increase in mass, and eventually divide. The length of the lag phase varies depending on the microorganisms' condition and the medium's nature.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It may be longer if the inoculum is from an old or refrigerated culture, or if the culture is inoculated into a chemically different medium. However, when a young, vigorously growing exponential phase culture is transferred to fresh medium, the lag phase is short or absent.</a:t>
            </a:r>
          </a:p>
        </p:txBody>
      </p:sp>
      <p:sp>
        <p:nvSpPr>
          <p:cNvPr id="6" name="Freeform 4"/>
          <p:cNvSpPr/>
          <p:nvPr/>
        </p:nvSpPr>
        <p:spPr>
          <a:xfrm>
            <a:off x="-21867"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283180" y="855078"/>
            <a:ext cx="3733651"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Exponential Phase</a:t>
            </a:r>
          </a:p>
        </p:txBody>
      </p:sp>
      <p:sp>
        <p:nvSpPr>
          <p:cNvPr id="7" name="TextBox 7"/>
          <p:cNvSpPr txBox="1"/>
          <p:nvPr/>
        </p:nvSpPr>
        <p:spPr>
          <a:xfrm>
            <a:off x="891648" y="2390840"/>
            <a:ext cx="16755249" cy="4199890"/>
          </a:xfrm>
          <a:prstGeom prst="rect">
            <a:avLst/>
          </a:prstGeom>
        </p:spPr>
        <p:txBody>
          <a:bodyPr lIns="0" tIns="0" rIns="0" bIns="0" rtlCol="0" anchor="t">
            <a:spAutoFit/>
          </a:bodyPr>
          <a:lstStyle/>
          <a:p>
            <a:pPr marL="755642" lvl="1" indent="-377821">
              <a:lnSpc>
                <a:spcPts val="4129"/>
              </a:lnSpc>
              <a:buFont typeface="Arial"/>
              <a:buChar char="•"/>
            </a:pPr>
            <a:r>
              <a:rPr lang="en-US" sz="3499" dirty="0">
                <a:solidFill>
                  <a:srgbClr val="000000"/>
                </a:solidFill>
                <a:latin typeface="TT Chocolates Bold"/>
              </a:rPr>
              <a:t>During the exponential phase, microorganisms grow and divide at their maximum rate, considering genetic potential, medium nature, and growth conditions.</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 The growth rate remains constant, with each individual dividing at a slightly different moment.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This phase results in a uniform population with uniform chemical and physiological properties, making it commonly used in biochemical and physiological studies.</a:t>
            </a:r>
          </a:p>
        </p:txBody>
      </p:sp>
      <p:sp>
        <p:nvSpPr>
          <p:cNvPr id="8" name="Freeform 4"/>
          <p:cNvSpPr/>
          <p:nvPr/>
        </p:nvSpPr>
        <p:spPr>
          <a:xfrm>
            <a:off x="-21867"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4"/>
          <p:cNvSpPr/>
          <p:nvPr/>
        </p:nvSpPr>
        <p:spPr>
          <a:xfrm>
            <a:off x="16842947"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162185" y="757301"/>
            <a:ext cx="3445073"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Stationary Phase</a:t>
            </a:r>
          </a:p>
        </p:txBody>
      </p:sp>
      <p:sp>
        <p:nvSpPr>
          <p:cNvPr id="7" name="TextBox 7"/>
          <p:cNvSpPr txBox="1"/>
          <p:nvPr/>
        </p:nvSpPr>
        <p:spPr>
          <a:xfrm>
            <a:off x="1028700" y="1824101"/>
            <a:ext cx="17259300" cy="6668492"/>
          </a:xfrm>
          <a:prstGeom prst="rect">
            <a:avLst/>
          </a:prstGeom>
        </p:spPr>
        <p:txBody>
          <a:bodyPr lIns="0" tIns="0" rIns="0" bIns="0" rtlCol="0" anchor="t">
            <a:spAutoFit/>
          </a:bodyPr>
          <a:lstStyle/>
          <a:p>
            <a:pPr marL="734053" lvl="1" indent="-367026">
              <a:lnSpc>
                <a:spcPts val="4011"/>
              </a:lnSpc>
              <a:buFont typeface="Arial"/>
              <a:buChar char="•"/>
            </a:pPr>
            <a:r>
              <a:rPr lang="en-US" sz="3399" dirty="0">
                <a:solidFill>
                  <a:srgbClr val="000000"/>
                </a:solidFill>
                <a:latin typeface="TT Chocolates Bold"/>
              </a:rPr>
              <a:t>In the stationary phase of microbial growth, the total number of viable microorganisms remains constant, resulting from a balance between cell division and cell death or the population ceasing to divide while remaining metabolically active. </a:t>
            </a:r>
          </a:p>
          <a:p>
            <a:pPr>
              <a:lnSpc>
                <a:spcPts val="4011"/>
              </a:lnSpc>
            </a:pPr>
            <a:endParaRPr lang="en-US" sz="3399" dirty="0">
              <a:solidFill>
                <a:srgbClr val="000000"/>
              </a:solidFill>
              <a:latin typeface="TT Chocolates Bold"/>
            </a:endParaRPr>
          </a:p>
          <a:p>
            <a:pPr marL="734053" lvl="1" indent="-367026">
              <a:lnSpc>
                <a:spcPts val="4011"/>
              </a:lnSpc>
              <a:buFont typeface="Arial"/>
              <a:buChar char="•"/>
            </a:pPr>
            <a:r>
              <a:rPr lang="en-US" sz="3399" dirty="0">
                <a:solidFill>
                  <a:srgbClr val="000000"/>
                </a:solidFill>
                <a:latin typeface="TT Chocolates Bold"/>
              </a:rPr>
              <a:t>This phase is usually reached by bacteria at a population level of around 109 cells per ml, while other microorganisms do not reach such high concentrations.</a:t>
            </a:r>
          </a:p>
          <a:p>
            <a:pPr>
              <a:lnSpc>
                <a:spcPts val="4011"/>
              </a:lnSpc>
            </a:pPr>
            <a:endParaRPr lang="en-US" sz="3399" dirty="0">
              <a:solidFill>
                <a:srgbClr val="000000"/>
              </a:solidFill>
              <a:latin typeface="TT Chocolates Bold"/>
            </a:endParaRPr>
          </a:p>
          <a:p>
            <a:pPr marL="734053" lvl="1" indent="-367026">
              <a:lnSpc>
                <a:spcPts val="4011"/>
              </a:lnSpc>
              <a:buFont typeface="Arial"/>
              <a:buChar char="•"/>
            </a:pPr>
            <a:r>
              <a:rPr lang="en-US" sz="3399" dirty="0">
                <a:solidFill>
                  <a:srgbClr val="000000"/>
                </a:solidFill>
                <a:latin typeface="TT Chocolates Bold"/>
              </a:rPr>
              <a:t> Factors influencing the stationary phase include nutrient limitation, O</a:t>
            </a:r>
            <a:r>
              <a:rPr lang="en-US" sz="3200" dirty="0">
                <a:solidFill>
                  <a:srgbClr val="000000"/>
                </a:solidFill>
                <a:latin typeface="TT Chocolates Bold"/>
              </a:rPr>
              <a:t>2</a:t>
            </a:r>
            <a:r>
              <a:rPr lang="en-US" sz="3399" dirty="0">
                <a:solidFill>
                  <a:srgbClr val="000000"/>
                </a:solidFill>
                <a:latin typeface="TT Chocolates Bold"/>
              </a:rPr>
              <a:t> availability, accumulation of toxic waste products, and Oxygen is not very soluble and may be depleted so quickly that only the surface of a culture will have an O</a:t>
            </a:r>
            <a:r>
              <a:rPr lang="en-US" sz="3200" dirty="0">
                <a:solidFill>
                  <a:srgbClr val="000000"/>
                </a:solidFill>
                <a:latin typeface="TT Chocolates Bold"/>
              </a:rPr>
              <a:t>2</a:t>
            </a:r>
            <a:r>
              <a:rPr lang="en-US" sz="3399" dirty="0">
                <a:solidFill>
                  <a:srgbClr val="000000"/>
                </a:solidFill>
                <a:latin typeface="TT Chocolates Bold"/>
              </a:rPr>
              <a:t>  concentration adequate for growth. . </a:t>
            </a:r>
          </a:p>
          <a:p>
            <a:pPr>
              <a:lnSpc>
                <a:spcPts val="4011"/>
              </a:lnSpc>
            </a:pPr>
            <a:endParaRPr lang="en-US" sz="3399" dirty="0">
              <a:solidFill>
                <a:srgbClr val="000000"/>
              </a:solidFill>
              <a:latin typeface="TT Chocolates Bold"/>
            </a:endParaRPr>
          </a:p>
          <a:p>
            <a:pPr>
              <a:lnSpc>
                <a:spcPts val="4011"/>
              </a:lnSpc>
            </a:pPr>
            <a:endParaRPr lang="en-US" sz="3399" dirty="0">
              <a:solidFill>
                <a:srgbClr val="000000"/>
              </a:solidFill>
              <a:latin typeface="TT Chocolates Bold"/>
            </a:endParaRPr>
          </a:p>
        </p:txBody>
      </p:sp>
      <p:sp>
        <p:nvSpPr>
          <p:cNvPr id="8" name="Freeform 4"/>
          <p:cNvSpPr/>
          <p:nvPr/>
        </p:nvSpPr>
        <p:spPr>
          <a:xfrm>
            <a:off x="-21867"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4"/>
          <p:cNvSpPr/>
          <p:nvPr/>
        </p:nvSpPr>
        <p:spPr>
          <a:xfrm>
            <a:off x="16851935"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36678" y="1739704"/>
            <a:ext cx="17014644" cy="6076823"/>
          </a:xfrm>
          <a:prstGeom prst="rect">
            <a:avLst/>
          </a:prstGeom>
        </p:spPr>
        <p:txBody>
          <a:bodyPr lIns="0" tIns="0" rIns="0" bIns="0" rtlCol="0" anchor="t">
            <a:spAutoFit/>
          </a:bodyPr>
          <a:lstStyle/>
          <a:p>
            <a:pPr marL="798821" lvl="1" indent="-399411">
              <a:lnSpc>
                <a:spcPts val="4365"/>
              </a:lnSpc>
              <a:buFont typeface="Arial"/>
              <a:buChar char="•"/>
            </a:pPr>
            <a:r>
              <a:rPr lang="en-US" sz="3699" dirty="0">
                <a:solidFill>
                  <a:srgbClr val="000000"/>
                </a:solidFill>
                <a:latin typeface="TT Chocolates Bold"/>
              </a:rPr>
              <a:t>Nutrient depletion can slow population growth, while aerobic organisms may be limited by O2 availability, which can be depleted quickly, affecting growth.</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 Toxic waste products can limit population growth in anaerobic cultures, For example as streptococci, which can produce lactic acid and other organic acids from sugar fermentation, leading to acidic medium and inhibited growth.</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Streptococcal cultures also can enter the stationary phase due to depletion of their sugar supply. Finally, there is some evidence that growth may cease when a critical population level is reached. Thus entrance into the stationary phase may result from several factors operating in concert.</a:t>
            </a:r>
          </a:p>
        </p:txBody>
      </p:sp>
      <p:sp>
        <p:nvSpPr>
          <p:cNvPr id="6" name="Freeform 4"/>
          <p:cNvSpPr/>
          <p:nvPr/>
        </p:nvSpPr>
        <p:spPr>
          <a:xfrm>
            <a:off x="16851935"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4"/>
          <p:cNvSpPr/>
          <p:nvPr/>
        </p:nvSpPr>
        <p:spPr>
          <a:xfrm>
            <a:off x="0" y="-11430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454298" y="757301"/>
            <a:ext cx="3251301" cy="564257"/>
          </a:xfrm>
          <a:prstGeom prst="rect">
            <a:avLst/>
          </a:prstGeom>
        </p:spPr>
        <p:txBody>
          <a:bodyPr wrap="square" lIns="0" tIns="0" rIns="0" bIns="0" rtlCol="0" anchor="t">
            <a:spAutoFit/>
          </a:bodyPr>
          <a:lstStyle/>
          <a:p>
            <a:pPr algn="ctr">
              <a:lnSpc>
                <a:spcPts val="4365"/>
              </a:lnSpc>
              <a:spcBef>
                <a:spcPct val="0"/>
              </a:spcBef>
            </a:pPr>
            <a:r>
              <a:rPr lang="en-US" sz="3699" dirty="0">
                <a:solidFill>
                  <a:srgbClr val="FF3131"/>
                </a:solidFill>
                <a:latin typeface="TT Chocolates Bold"/>
              </a:rPr>
              <a:t>Death Phase</a:t>
            </a:r>
          </a:p>
        </p:txBody>
      </p:sp>
      <p:sp>
        <p:nvSpPr>
          <p:cNvPr id="6" name="TextBox 6"/>
          <p:cNvSpPr txBox="1"/>
          <p:nvPr/>
        </p:nvSpPr>
        <p:spPr>
          <a:xfrm>
            <a:off x="1028701" y="1803701"/>
            <a:ext cx="16268699" cy="7899598"/>
          </a:xfrm>
          <a:prstGeom prst="rect">
            <a:avLst/>
          </a:prstGeom>
        </p:spPr>
        <p:txBody>
          <a:bodyPr wrap="square" lIns="0" tIns="0" rIns="0" bIns="0" rtlCol="0" anchor="t">
            <a:spAutoFit/>
          </a:bodyPr>
          <a:lstStyle/>
          <a:p>
            <a:pPr marL="798821" lvl="1" indent="-399411">
              <a:lnSpc>
                <a:spcPts val="4365"/>
              </a:lnSpc>
              <a:buFont typeface="Arial"/>
              <a:buChar char="•"/>
            </a:pPr>
            <a:r>
              <a:rPr lang="en-US" sz="3699" dirty="0">
                <a:solidFill>
                  <a:srgbClr val="000000"/>
                </a:solidFill>
                <a:latin typeface="TT Chocolates Bold"/>
              </a:rPr>
              <a:t>Environmental changes like nutrient deprivation and toxic waste buildup cause a decline in the number of viable cells in the death phase.</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 The death rate is usually logarithmic, with a constant proportion of cells dying every hour.</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 This pattern in viable cell count holds even when the total cell number remains constant because the cells simply fail to lyse after dying.</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 Viability is determined by incubating bacterial cells in fresh medium. Death is defined as irreversible loss of reproduction ability. </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The death rate may decrease after drastic population reduction due to extended survival of resistant cells, making the death phase curve complex.</a:t>
            </a:r>
          </a:p>
        </p:txBody>
      </p:sp>
      <p:sp>
        <p:nvSpPr>
          <p:cNvPr id="7" name="Freeform 4"/>
          <p:cNvSpPr/>
          <p:nvPr/>
        </p:nvSpPr>
        <p:spPr>
          <a:xfrm>
            <a:off x="16895938" y="7024876"/>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4"/>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382918" y="1556169"/>
            <a:ext cx="12893458" cy="6909377"/>
          </a:xfrm>
          <a:custGeom>
            <a:avLst/>
            <a:gdLst/>
            <a:ahLst/>
            <a:cxnLst/>
            <a:rect l="l" t="t" r="r" b="b"/>
            <a:pathLst>
              <a:path w="12893458" h="6909377">
                <a:moveTo>
                  <a:pt x="0" y="0"/>
                </a:moveTo>
                <a:lnTo>
                  <a:pt x="12893458" y="0"/>
                </a:lnTo>
                <a:lnTo>
                  <a:pt x="12893458" y="6909378"/>
                </a:lnTo>
                <a:lnTo>
                  <a:pt x="0" y="6909378"/>
                </a:lnTo>
                <a:lnTo>
                  <a:pt x="0" y="0"/>
                </a:lnTo>
                <a:close/>
              </a:path>
            </a:pathLst>
          </a:custGeom>
          <a:blipFill>
            <a:blip r:embed="rId2"/>
            <a:stretch>
              <a:fillRect l="-3716" t="-13317" b="-49"/>
            </a:stretch>
          </a:blipFill>
        </p:spPr>
      </p:sp>
      <p:sp>
        <p:nvSpPr>
          <p:cNvPr id="6" name="Freeform 4"/>
          <p:cNvSpPr/>
          <p:nvPr/>
        </p:nvSpPr>
        <p:spPr>
          <a:xfrm>
            <a:off x="0" y="-116594"/>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4"/>
          <p:cNvSpPr/>
          <p:nvPr/>
        </p:nvSpPr>
        <p:spPr>
          <a:xfrm>
            <a:off x="16764000" y="7015325"/>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03732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368278" y="1028700"/>
            <a:ext cx="5775722" cy="552323"/>
          </a:xfrm>
          <a:prstGeom prst="rect">
            <a:avLst/>
          </a:prstGeom>
        </p:spPr>
        <p:txBody>
          <a:bodyPr lIns="0" tIns="0" rIns="0" bIns="0" rtlCol="0" anchor="t">
            <a:spAutoFit/>
          </a:bodyPr>
          <a:lstStyle/>
          <a:p>
            <a:pPr algn="ctr">
              <a:lnSpc>
                <a:spcPts val="4365"/>
              </a:lnSpc>
              <a:spcBef>
                <a:spcPct val="0"/>
              </a:spcBef>
            </a:pPr>
            <a:r>
              <a:rPr lang="en-US" sz="3699" dirty="0">
                <a:solidFill>
                  <a:srgbClr val="ED3457"/>
                </a:solidFill>
                <a:latin typeface="TT Chocolates Bold"/>
              </a:rPr>
              <a:t>The Mathematics of Growth</a:t>
            </a:r>
          </a:p>
        </p:txBody>
      </p:sp>
      <p:sp>
        <p:nvSpPr>
          <p:cNvPr id="5" name="TextBox 5"/>
          <p:cNvSpPr txBox="1"/>
          <p:nvPr/>
        </p:nvSpPr>
        <p:spPr>
          <a:xfrm>
            <a:off x="676468" y="2595756"/>
            <a:ext cx="16935064" cy="5524373"/>
          </a:xfrm>
          <a:prstGeom prst="rect">
            <a:avLst/>
          </a:prstGeom>
        </p:spPr>
        <p:txBody>
          <a:bodyPr lIns="0" tIns="0" rIns="0" bIns="0" rtlCol="0" anchor="t">
            <a:spAutoFit/>
          </a:bodyPr>
          <a:lstStyle/>
          <a:p>
            <a:pPr marL="798821" lvl="1" indent="-399411">
              <a:lnSpc>
                <a:spcPts val="4365"/>
              </a:lnSpc>
              <a:buFont typeface="Arial"/>
              <a:buChar char="•"/>
            </a:pPr>
            <a:r>
              <a:rPr lang="en-US" sz="3699" dirty="0">
                <a:solidFill>
                  <a:srgbClr val="000000"/>
                </a:solidFill>
                <a:latin typeface="TT Chocolates Bold"/>
              </a:rPr>
              <a:t>Growth rate studies are crucial for physiological and ecological research and solving industry problems. </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During the exponential phase, microorganisms divide at constant intervals, doubling in number during generation time or doubling time. For example, a culture tube inoculated with one cell divides every 20 minutes, resulting in a population increase of 2n, where  is the number of generations.</a:t>
            </a:r>
          </a:p>
          <a:p>
            <a:pPr>
              <a:lnSpc>
                <a:spcPts val="4365"/>
              </a:lnSpc>
            </a:pPr>
            <a:endParaRPr lang="en-US" sz="3699" dirty="0">
              <a:solidFill>
                <a:srgbClr val="000000"/>
              </a:solidFill>
              <a:latin typeface="TT Chocolates Bold"/>
            </a:endParaRPr>
          </a:p>
          <a:p>
            <a:pPr marL="798821" lvl="1" indent="-399411">
              <a:lnSpc>
                <a:spcPts val="4365"/>
              </a:lnSpc>
              <a:buFont typeface="Arial"/>
              <a:buChar char="•"/>
            </a:pPr>
            <a:r>
              <a:rPr lang="en-US" sz="3699" dirty="0">
                <a:solidFill>
                  <a:srgbClr val="000000"/>
                </a:solidFill>
                <a:latin typeface="TT Chocolates Bold"/>
              </a:rPr>
              <a:t> This exponential or logarithmic increase is essential for understanding biological processes.</a:t>
            </a:r>
          </a:p>
        </p:txBody>
      </p:sp>
      <p:sp>
        <p:nvSpPr>
          <p:cNvPr id="7" name="Freeform 4"/>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4"/>
          <p:cNvSpPr/>
          <p:nvPr/>
        </p:nvSpPr>
        <p:spPr>
          <a:xfrm>
            <a:off x="16847642" y="7116774"/>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1017</Words>
  <Application>Microsoft Office PowerPoint</Application>
  <PresentationFormat>Custom</PresentationFormat>
  <Paragraphs>75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TT Chocolates Ultra-Bold</vt:lpstr>
      <vt:lpstr>TT Chocolates Bold</vt:lpstr>
      <vt:lpstr>TT Chocolates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Larana, Inc.</dc:title>
  <dc:creator>saadmahdi saadmahdi</dc:creator>
  <cp:lastModifiedBy>saadmahdi saadmahdi</cp:lastModifiedBy>
  <cp:revision>12</cp:revision>
  <dcterms:created xsi:type="dcterms:W3CDTF">2006-08-16T00:00:00Z</dcterms:created>
  <dcterms:modified xsi:type="dcterms:W3CDTF">2024-03-20T11:50:20Z</dcterms:modified>
  <dc:identifier>DAFxTmad2A0</dc:identifier>
</cp:coreProperties>
</file>